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ita Astica" initials="SA" lastIdx="1" clrIdx="0">
    <p:extLst>
      <p:ext uri="{19B8F6BF-5375-455C-9EA6-DF929625EA0E}">
        <p15:presenceInfo xmlns:p15="http://schemas.microsoft.com/office/powerpoint/2012/main" userId="S-1-5-21-1659004503-1292428093-839522115-28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C04"/>
    <a:srgbClr val="BB4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400" autoAdjust="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B0E6C-6D52-4BA7-B24D-15DC22211312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E3A6C-600A-4287-9F24-E9C29400BC8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384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9178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8200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4747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3555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1007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6836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2107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E3A6C-600A-4287-9F24-E9C29400BC89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951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074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716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1300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247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459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506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296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507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209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395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300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350A-0E67-400F-AF41-2B32C5D0DBBF}" type="datetimeFigureOut">
              <a:rPr lang="lv-LV" smtClean="0"/>
              <a:t>10.09.2021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DB292-8CCD-44C6-9170-D36823D264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145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zalane.lv/lv/biroj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F93221E5-E919-45F8-88EC-BCB319DA3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5198"/>
            <a:ext cx="6672358" cy="456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34D76-19BD-47BD-B8E1-2C8306053D92}"/>
              </a:ext>
            </a:extLst>
          </p:cNvPr>
          <p:cNvSpPr txBox="1"/>
          <p:nvPr/>
        </p:nvSpPr>
        <p:spPr>
          <a:xfrm>
            <a:off x="6001140" y="2692645"/>
            <a:ext cx="6097554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cap="all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Lokālplānojums, kas groza teritorijas plānojumu zemesgabalam Krūmu ielā 39, Liepājā</a:t>
            </a:r>
            <a:endParaRPr lang="lv-LV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A4F2A4-D83A-48B7-BEDF-ECBDF62BF85E}"/>
              </a:ext>
            </a:extLst>
          </p:cNvPr>
          <p:cNvSpPr txBox="1"/>
          <p:nvPr/>
        </p:nvSpPr>
        <p:spPr>
          <a:xfrm>
            <a:off x="6001140" y="5012149"/>
            <a:ext cx="5865845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2637155" algn="ctr"/>
                <a:tab pos="5274310" algn="r"/>
                <a:tab pos="457200" algn="l"/>
              </a:tabLst>
            </a:pP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Lokālplānojums uz sākts</a:t>
            </a:r>
            <a:r>
              <a:rPr lang="lv-LV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pamatojoties uz </a:t>
            </a:r>
            <a:r>
              <a:rPr lang="lv-LV" sz="1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n.i</a:t>
            </a:r>
            <a:r>
              <a:rPr lang="lv-LV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Krūmu ielā 39, Liepājā īpašnieka – SIA “RAMEKA” 2021.gada 10.februāra iesniegumu, kurā lūgts veikt grozījumus teritorijas plānojumā, lai īstenotu ieceri - </a:t>
            </a:r>
            <a:r>
              <a:rPr lang="lv-LV" sz="18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plānot un attīstīt publisko un dzīvojamo apbūvi</a:t>
            </a:r>
            <a:r>
              <a:rPr lang="lv-LV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lv-LV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CAD187-9CA0-4F61-B09B-8F600D29BA61}"/>
              </a:ext>
            </a:extLst>
          </p:cNvPr>
          <p:cNvSpPr txBox="1"/>
          <p:nvPr/>
        </p:nvSpPr>
        <p:spPr>
          <a:xfrm>
            <a:off x="6001140" y="3617908"/>
            <a:ext cx="5865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Lokālplānojuma ierosinātājs – RAMEKA SIA</a:t>
            </a:r>
          </a:p>
          <a:p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Lokālplānojuma izstrādātājs – PLĀNOŠANAS EKSPERTI IK</a:t>
            </a:r>
          </a:p>
          <a:p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Arhitektūras risinājumi - </a:t>
            </a:r>
            <a:r>
              <a:rPr lang="lv-LV" sz="14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Diānas Zalānes projektu birojs</a:t>
            </a:r>
            <a:endParaRPr lang="lv-LV" sz="14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9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58D5F859-BA42-4710-BA20-1FC9A7109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25" y="1087114"/>
            <a:ext cx="523557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D78C9AD8-6CF8-42E8-AACF-60CD6051F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49" y="1483567"/>
            <a:ext cx="6118225" cy="334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178E85-E544-48BC-9831-90F29A58192D}"/>
              </a:ext>
            </a:extLst>
          </p:cNvPr>
          <p:cNvSpPr txBox="1"/>
          <p:nvPr/>
        </p:nvSpPr>
        <p:spPr>
          <a:xfrm>
            <a:off x="351670" y="43928"/>
            <a:ext cx="4402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TERITORIJAS ESOŠĀ IZMANTOŠANA</a:t>
            </a:r>
          </a:p>
        </p:txBody>
      </p:sp>
    </p:spTree>
    <p:extLst>
      <p:ext uri="{BB962C8B-B14F-4D97-AF65-F5344CB8AC3E}">
        <p14:creationId xmlns:p14="http://schemas.microsoft.com/office/powerpoint/2010/main" val="304995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3178E85-E544-48BC-9831-90F29A58192D}"/>
              </a:ext>
            </a:extLst>
          </p:cNvPr>
          <p:cNvSpPr txBox="1"/>
          <p:nvPr/>
        </p:nvSpPr>
        <p:spPr>
          <a:xfrm>
            <a:off x="351670" y="43928"/>
            <a:ext cx="4402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LOKĀLPLĀNOJUMA IECERE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0850A3-1286-49C4-B6CD-166FF8953C46}"/>
              </a:ext>
            </a:extLst>
          </p:cNvPr>
          <p:cNvSpPr txBox="1"/>
          <p:nvPr/>
        </p:nvSpPr>
        <p:spPr>
          <a:xfrm>
            <a:off x="428819" y="680066"/>
            <a:ext cx="10991462" cy="813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lv-LV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Lokālplānojuma projekta priekšlikumos ir iekļauti divi attīstības scenāriji ar iespēju īstenot ieceri: 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lv-LV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dzīvojamās apbūves teritorijas kompleksu attīstību 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vai </a:t>
            </a:r>
            <a:r>
              <a:rPr lang="lv-LV" sz="1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veikt publisko ēku komerciāla rakstura objekta būvniecību</a:t>
            </a:r>
            <a:endParaRPr lang="lv-LV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1B0516-C060-417E-8D8C-E6700EF2D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630" y="3100808"/>
            <a:ext cx="4421643" cy="29849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E67D7C-502A-4AFD-8AD1-EEDBAEF30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638" y="2979523"/>
            <a:ext cx="4478233" cy="308443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859127-A123-4DF6-A2B6-FECE7B9C341C}"/>
              </a:ext>
            </a:extLst>
          </p:cNvPr>
          <p:cNvCxnSpPr>
            <a:cxnSpLocks/>
          </p:cNvCxnSpPr>
          <p:nvPr/>
        </p:nvCxnSpPr>
        <p:spPr>
          <a:xfrm flipH="1">
            <a:off x="6276847" y="2300760"/>
            <a:ext cx="1" cy="41857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5CAA4F6-94DE-48C4-9684-A4648ACA7E26}"/>
              </a:ext>
            </a:extLst>
          </p:cNvPr>
          <p:cNvSpPr txBox="1"/>
          <p:nvPr/>
        </p:nvSpPr>
        <p:spPr>
          <a:xfrm>
            <a:off x="1543050" y="1899677"/>
            <a:ext cx="3417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TERITORIJAS ATTĪSTĪBAS PPRIEKŠLIKUMS (I)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67E6A7-5719-404C-992A-11DBDB44C7B4}"/>
              </a:ext>
            </a:extLst>
          </p:cNvPr>
          <p:cNvSpPr txBox="1"/>
          <p:nvPr/>
        </p:nvSpPr>
        <p:spPr>
          <a:xfrm>
            <a:off x="7372350" y="1899676"/>
            <a:ext cx="3462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TERITORIJAS ATTĪSTĪBAS PPRIEKŠLIKUMS (II)</a:t>
            </a:r>
          </a:p>
        </p:txBody>
      </p:sp>
    </p:spTree>
    <p:extLst>
      <p:ext uri="{BB962C8B-B14F-4D97-AF65-F5344CB8AC3E}">
        <p14:creationId xmlns:p14="http://schemas.microsoft.com/office/powerpoint/2010/main" val="2352522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3178E85-E544-48BC-9831-90F29A58192D}"/>
              </a:ext>
            </a:extLst>
          </p:cNvPr>
          <p:cNvSpPr txBox="1"/>
          <p:nvPr/>
        </p:nvSpPr>
        <p:spPr>
          <a:xfrm>
            <a:off x="351670" y="43928"/>
            <a:ext cx="4402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LOKĀLPLĀNOJUMA IECERE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CAA4F6-94DE-48C4-9684-A4648ACA7E26}"/>
              </a:ext>
            </a:extLst>
          </p:cNvPr>
          <p:cNvSpPr txBox="1"/>
          <p:nvPr/>
        </p:nvSpPr>
        <p:spPr>
          <a:xfrm>
            <a:off x="3866372" y="669288"/>
            <a:ext cx="3417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TERITORIJAS ATTĪSTĪBAS PPRIEKŠLIKUMS (I)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0F638E-CD3A-421F-8EA8-886EFC5D5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616" y="1182682"/>
            <a:ext cx="7962768" cy="548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24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3178E85-E544-48BC-9831-90F29A58192D}"/>
              </a:ext>
            </a:extLst>
          </p:cNvPr>
          <p:cNvSpPr txBox="1"/>
          <p:nvPr/>
        </p:nvSpPr>
        <p:spPr>
          <a:xfrm>
            <a:off x="351670" y="43928"/>
            <a:ext cx="4402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LOKĀLPLĀNOJUMA IECERE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CAA4F6-94DE-48C4-9684-A4648ACA7E26}"/>
              </a:ext>
            </a:extLst>
          </p:cNvPr>
          <p:cNvSpPr txBox="1"/>
          <p:nvPr/>
        </p:nvSpPr>
        <p:spPr>
          <a:xfrm>
            <a:off x="3866372" y="669288"/>
            <a:ext cx="3465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TERITORIJAS ATTĪSTĪBAS PPRIEKŠLIKUMS (II)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AF4946-91A2-4444-9466-412A716C9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090" y="1216023"/>
            <a:ext cx="8144955" cy="549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3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3178E85-E544-48BC-9831-90F29A58192D}"/>
              </a:ext>
            </a:extLst>
          </p:cNvPr>
          <p:cNvSpPr txBox="1"/>
          <p:nvPr/>
        </p:nvSpPr>
        <p:spPr>
          <a:xfrm>
            <a:off x="351670" y="43928"/>
            <a:ext cx="4402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LOKĀLPLĀNOJUMA RISINĀJUMI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9A95D53-5C85-42C3-928E-56C92394A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47" y="609785"/>
            <a:ext cx="10032305" cy="604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164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3178E85-E544-48BC-9831-90F29A58192D}"/>
              </a:ext>
            </a:extLst>
          </p:cNvPr>
          <p:cNvSpPr txBox="1"/>
          <p:nvPr/>
        </p:nvSpPr>
        <p:spPr>
          <a:xfrm>
            <a:off x="351670" y="43928"/>
            <a:ext cx="4402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LOKĀLPLĀNOJUMA RISINĀJUMI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346FE0-F285-4FB5-ACE9-DE10C08663D5}"/>
              </a:ext>
            </a:extLst>
          </p:cNvPr>
          <p:cNvSpPr txBox="1"/>
          <p:nvPr/>
        </p:nvSpPr>
        <p:spPr>
          <a:xfrm>
            <a:off x="550942" y="804314"/>
            <a:ext cx="11564858" cy="5619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buSzPts val="1200"/>
              <a:tabLst>
                <a:tab pos="581025" algn="l"/>
              </a:tabLst>
            </a:pPr>
            <a:r>
              <a:rPr lang="lv-LV"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Jauktas</a:t>
            </a:r>
            <a:r>
              <a:rPr lang="lv-LV" sz="1600" b="1" spc="-2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lv-LV"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centra</a:t>
            </a:r>
            <a:r>
              <a:rPr lang="lv-LV" sz="1600" b="1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lv-LV"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apbūves</a:t>
            </a:r>
            <a:r>
              <a:rPr lang="lv-LV" sz="1600" b="1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lv-LV"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teritorija</a:t>
            </a:r>
            <a:r>
              <a:rPr lang="lv-LV" sz="1600" b="1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lv-LV" sz="16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(JC4)</a:t>
            </a:r>
            <a:endParaRPr lang="lv-LV" sz="1600" spc="-5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Bef>
                <a:spcPts val="50"/>
              </a:spcBef>
            </a:pPr>
            <a:b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</a:b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 </a:t>
            </a:r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Arial" panose="020B0604020202020204" pitchFamily="34" charset="0"/>
            </a:endParaRPr>
          </a:p>
          <a:p>
            <a:pPr lvl="3">
              <a:spcBef>
                <a:spcPts val="465"/>
              </a:spcBef>
              <a:buSzPts val="1100"/>
              <a:tabLst>
                <a:tab pos="938530" algn="l"/>
              </a:tabLst>
            </a:pPr>
            <a:r>
              <a:rPr lang="lv-LV" sz="1400" b="1" i="1" u="sng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Pamatinformācija</a:t>
            </a:r>
          </a:p>
          <a:p>
            <a:pPr>
              <a:spcBef>
                <a:spcPts val="35"/>
              </a:spcBef>
            </a:pPr>
            <a:r>
              <a:rPr lang="lv-LV" sz="1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 </a:t>
            </a:r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Arial" panose="020B0604020202020204" pitchFamily="34" charset="0"/>
            </a:endParaRPr>
          </a:p>
          <a:p>
            <a:pPr marR="72390" lvl="0" algn="just">
              <a:lnSpc>
                <a:spcPct val="115000"/>
              </a:lnSpc>
              <a:buSzPts val="1100"/>
              <a:tabLst>
                <a:tab pos="434340" algn="l"/>
              </a:tabLst>
            </a:pP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Jauktas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centra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teritorija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(JC4)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ir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funkcionālā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zona,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kas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noteikta,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lai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veicinātu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dzīvojamo un pakalpojumu izmantošanu Ziemeļu priekšpilsētas rajonā.</a:t>
            </a:r>
          </a:p>
          <a:p>
            <a:pPr lvl="3">
              <a:spcBef>
                <a:spcPts val="990"/>
              </a:spcBef>
              <a:buSzPts val="1100"/>
              <a:tabLst>
                <a:tab pos="938530" algn="l"/>
              </a:tabLst>
            </a:pPr>
            <a:r>
              <a:rPr lang="lv-LV" sz="1400" b="1" i="1" u="sng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Teritorijas</a:t>
            </a:r>
            <a:r>
              <a:rPr lang="lv-LV" sz="1400" b="1" i="1" u="sng" spc="-5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i="1" u="sng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galvenie</a:t>
            </a:r>
            <a:r>
              <a:rPr lang="lv-LV" sz="1400" b="1" i="1" u="sng" spc="-5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i="1" u="sng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izmantošanas</a:t>
            </a:r>
            <a:r>
              <a:rPr lang="lv-LV" sz="1400" b="1" i="1" u="sng" spc="-4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i="1" u="sng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veidi</a:t>
            </a:r>
          </a:p>
          <a:p>
            <a:pPr>
              <a:spcBef>
                <a:spcPts val="35"/>
              </a:spcBef>
            </a:pPr>
            <a:r>
              <a:rPr lang="lv-LV" sz="1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 </a:t>
            </a:r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Arial" panose="020B0604020202020204" pitchFamily="34" charset="0"/>
            </a:endParaRPr>
          </a:p>
          <a:p>
            <a:pPr marR="74295" lvl="0" algn="just">
              <a:lnSpc>
                <a:spcPct val="115000"/>
              </a:lnSpc>
              <a:buSzPts val="1100"/>
              <a:tabLst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Rindu māju apbūve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(11005): Dzīvojamā apbūve, ko veido trīs un vairāk lineāri bloķētas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individuālās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dzīvojamās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mājas ar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nepieciešamajām palīgbūvēm un labiekārtojumu.</a:t>
            </a:r>
          </a:p>
          <a:p>
            <a:pPr marR="70485" lvl="0" algn="just">
              <a:lnSpc>
                <a:spcPct val="115000"/>
              </a:lnSpc>
              <a:spcBef>
                <a:spcPts val="990"/>
              </a:spcBef>
              <a:spcAft>
                <a:spcPts val="0"/>
              </a:spcAft>
              <a:buSzPts val="1100"/>
              <a:tabLst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Daudzdzīvokļu</a:t>
            </a:r>
            <a:r>
              <a:rPr lang="lv-LV" sz="1400" b="1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māju</a:t>
            </a:r>
            <a:r>
              <a:rPr lang="lv-LV" sz="1400" b="1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</a:t>
            </a:r>
            <a:r>
              <a:rPr lang="lv-LV" sz="1400" b="1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(11006):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Dzīvojamā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ko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veido</a:t>
            </a:r>
            <a:r>
              <a:rPr lang="lv-LV" sz="1400" spc="3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daudzdzīvokļu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dzīvojamās mājas ar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nepieciešamajām palīgbūvēm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 labiekārtojumu.</a:t>
            </a:r>
          </a:p>
          <a:p>
            <a:pPr marR="70485" lvl="0" algn="just">
              <a:lnSpc>
                <a:spcPct val="115000"/>
              </a:lnSpc>
              <a:spcBef>
                <a:spcPts val="990"/>
              </a:spcBef>
              <a:spcAft>
                <a:spcPts val="0"/>
              </a:spcAft>
              <a:buSzPts val="1100"/>
              <a:tabLst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Biroju</a:t>
            </a:r>
            <a:r>
              <a:rPr lang="lv-LV" sz="1400" b="1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ēku</a:t>
            </a:r>
            <a:r>
              <a:rPr lang="lv-LV" sz="1400" b="1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</a:t>
            </a:r>
            <a:r>
              <a:rPr lang="lv-LV" sz="1400" b="1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(12001):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ko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veido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uzņēmumi,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organizācijas,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iestādes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pašvaldības vai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valsts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pārvaldes iestādes.</a:t>
            </a:r>
          </a:p>
          <a:p>
            <a:pPr marR="69215" lvl="0" algn="just">
              <a:lnSpc>
                <a:spcPct val="115000"/>
              </a:lnSpc>
              <a:spcBef>
                <a:spcPts val="995"/>
              </a:spcBef>
              <a:spcAft>
                <a:spcPts val="0"/>
              </a:spcAft>
              <a:buSzPts val="1100"/>
              <a:tabLst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Tirdzniecības vai pakalpojumu objektu apbūve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(12002): Apbūve, ko veido veikali, aptiekas,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tirdzniecības centri, sezonas rakstura tirdzniecības vai pakalpojumu objekti, sabiedriskās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ēdināšanas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uzņēmumi, restorāni,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kafejnīcas,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kā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arī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sadzīves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citu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pakalpojumu</a:t>
            </a:r>
            <a:r>
              <a:rPr lang="lv-LV" sz="1400" spc="-2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objekti.</a:t>
            </a:r>
          </a:p>
          <a:p>
            <a:pPr lvl="0">
              <a:spcBef>
                <a:spcPts val="985"/>
              </a:spcBef>
              <a:buSzPts val="1100"/>
              <a:tabLst>
                <a:tab pos="433705" algn="l"/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Tūrisma</a:t>
            </a:r>
            <a:r>
              <a:rPr lang="lv-LV" sz="1400" b="1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b="1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atpūtas</a:t>
            </a:r>
            <a:r>
              <a:rPr lang="lv-LV" sz="1400" b="1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iestāžu</a:t>
            </a:r>
            <a:r>
              <a:rPr lang="lv-LV" sz="1400" b="1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</a:t>
            </a:r>
            <a:r>
              <a:rPr lang="lv-LV" sz="1400" b="1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(12003):</a:t>
            </a:r>
            <a:r>
              <a:rPr lang="lv-LV" sz="1400" spc="-6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Apbūve,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ko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veido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viesnīcas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moteļi.</a:t>
            </a:r>
          </a:p>
          <a:p>
            <a:pPr>
              <a:spcBef>
                <a:spcPts val="35"/>
              </a:spcBef>
            </a:pP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 </a:t>
            </a:r>
          </a:p>
          <a:p>
            <a:pPr marR="67945" lvl="0" algn="just">
              <a:lnSpc>
                <a:spcPct val="115000"/>
              </a:lnSpc>
              <a:buSzPts val="1100"/>
              <a:tabLst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Veselības aizsardzības iestāžu apbūve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(12008): Apbūve, ko veido ārstu prakses, veselības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centri</a:t>
            </a:r>
            <a:r>
              <a:rPr lang="lv-LV" sz="1400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citi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ārstniecības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nolūkiem paredzēti</a:t>
            </a:r>
            <a:r>
              <a:rPr lang="lv-LV" sz="1400" spc="-2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objekti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spc="-1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tiem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nepieciešamā</a:t>
            </a:r>
            <a:r>
              <a:rPr lang="lv-LV" sz="1400" spc="-1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infrastruktūra.</a:t>
            </a:r>
          </a:p>
          <a:p>
            <a:pPr marR="67945" lvl="0" algn="just">
              <a:lnSpc>
                <a:spcPct val="115000"/>
              </a:lnSpc>
              <a:spcBef>
                <a:spcPts val="990"/>
              </a:spcBef>
              <a:spcAft>
                <a:spcPts val="0"/>
              </a:spcAft>
              <a:buSzPts val="1100"/>
              <a:tabLst>
                <a:tab pos="434340" algn="l"/>
              </a:tabLst>
            </a:pP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Labiekārtota </a:t>
            </a:r>
            <a:r>
              <a:rPr lang="lv-LV" sz="1400" b="1" spc="-5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ārtelpa</a:t>
            </a:r>
            <a:r>
              <a:rPr lang="lv-LV" sz="1400" b="1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(24001): Publisko ēku pagalmi, bērnu un jauniešu laukumi, apstādījumi,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labiekārtojums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un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funkcionāli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nepieciešamā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infrastruktūra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publiskās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ārtelpas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funkciju</a:t>
            </a:r>
            <a:r>
              <a:rPr lang="lv-LV" sz="1400" spc="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 </a:t>
            </a:r>
            <a:r>
              <a:rPr lang="lv-LV" sz="1400" spc="-5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" panose="020B0604020202020204" pitchFamily="34" charset="0"/>
              </a:rPr>
              <a:t>nodrošināšanai.</a:t>
            </a:r>
          </a:p>
        </p:txBody>
      </p:sp>
    </p:spTree>
    <p:extLst>
      <p:ext uri="{BB962C8B-B14F-4D97-AF65-F5344CB8AC3E}">
        <p14:creationId xmlns:p14="http://schemas.microsoft.com/office/powerpoint/2010/main" val="2521708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52399" y="107138"/>
            <a:ext cx="12039600" cy="386316"/>
            <a:chOff x="152399" y="107138"/>
            <a:chExt cx="12039600" cy="386316"/>
          </a:xfrm>
        </p:grpSpPr>
        <p:pic>
          <p:nvPicPr>
            <p:cNvPr id="37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" y="107138"/>
              <a:ext cx="398543" cy="38631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11305218" y="235370"/>
              <a:ext cx="886781" cy="2580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lv-LV" sz="1000" b="1" dirty="0">
                  <a:solidFill>
                    <a:schemeClr val="bg1"/>
                  </a:solidFill>
                </a:rPr>
                <a:t>Redakcija 1.0</a:t>
              </a:r>
              <a:endParaRPr lang="lv-LV" sz="1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A350096-BCEC-4B47-B982-0141F10F39E4}"/>
              </a:ext>
            </a:extLst>
          </p:cNvPr>
          <p:cNvSpPr txBox="1"/>
          <p:nvPr/>
        </p:nvSpPr>
        <p:spPr>
          <a:xfrm>
            <a:off x="1704975" y="2967335"/>
            <a:ext cx="4391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PALDIES PAR UZMANĪBU.</a:t>
            </a:r>
          </a:p>
        </p:txBody>
      </p:sp>
    </p:spTree>
    <p:extLst>
      <p:ext uri="{BB962C8B-B14F-4D97-AF65-F5344CB8AC3E}">
        <p14:creationId xmlns:p14="http://schemas.microsoft.com/office/powerpoint/2010/main" val="2886887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385</Words>
  <Application>Microsoft Office PowerPoint</Application>
  <PresentationFormat>Widescreen</PresentationFormat>
  <Paragraphs>50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Pauls</dc:creator>
  <cp:lastModifiedBy>A.Stals</cp:lastModifiedBy>
  <cp:revision>132</cp:revision>
  <cp:lastPrinted>2019-03-07T12:42:01Z</cp:lastPrinted>
  <dcterms:created xsi:type="dcterms:W3CDTF">2019-02-25T14:04:19Z</dcterms:created>
  <dcterms:modified xsi:type="dcterms:W3CDTF">2021-09-10T07:59:51Z</dcterms:modified>
</cp:coreProperties>
</file>